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317" r:id="rId3"/>
    <p:sldId id="270" r:id="rId4"/>
    <p:sldId id="318" r:id="rId5"/>
    <p:sldId id="319" r:id="rId6"/>
    <p:sldId id="320" r:id="rId7"/>
    <p:sldId id="321" r:id="rId8"/>
    <p:sldId id="322" r:id="rId9"/>
    <p:sldId id="323" r:id="rId10"/>
    <p:sldId id="325" r:id="rId11"/>
    <p:sldId id="324" r:id="rId12"/>
    <p:sldId id="284" r:id="rId13"/>
    <p:sldId id="326" r:id="rId14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4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5050"/>
    <a:srgbClr val="DDDDDD"/>
    <a:srgbClr val="003366"/>
    <a:srgbClr val="BDD2F2"/>
    <a:srgbClr val="D4E3F7"/>
    <a:srgbClr val="EAEAEA"/>
    <a:srgbClr val="96B8D6"/>
    <a:srgbClr val="B4CCE2"/>
    <a:srgbClr val="006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5" autoAdjust="0"/>
    <p:restoredTop sz="94637" autoAdjust="0"/>
  </p:normalViewPr>
  <p:slideViewPr>
    <p:cSldViewPr snapToGrid="0">
      <p:cViewPr varScale="1">
        <p:scale>
          <a:sx n="108" d="100"/>
          <a:sy n="108" d="100"/>
        </p:scale>
        <p:origin x="2094" y="108"/>
      </p:cViewPr>
      <p:guideLst>
        <p:guide orient="horz" pos="1680"/>
        <p:guide pos="1406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‹N°›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10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13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889" indent="-285726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2907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070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232" indent="-228581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395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559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8722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5884" indent="-228581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9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6"/>
            <a:ext cx="9144000" cy="24622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1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6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6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6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6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6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6"/>
            <a:ext cx="9144000" cy="24622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4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9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1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5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5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90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7.jpeg"/><Relationship Id="rId5" Type="http://schemas.openxmlformats.org/officeDocument/2006/relationships/image" Target="../media/image4.jpeg"/><Relationship Id="rId10" Type="http://schemas.openxmlformats.org/officeDocument/2006/relationships/image" Target="../media/image16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2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3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1547664" y="533400"/>
            <a:ext cx="7596336" cy="1092200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AGBTP LOIRE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16" name="ZoneTexte 6"/>
          <p:cNvSpPr>
            <a:spLocks noChangeArrowheads="1"/>
          </p:cNvSpPr>
          <p:nvPr/>
        </p:nvSpPr>
        <p:spPr bwMode="auto">
          <a:xfrm>
            <a:off x="1257300" y="6184900"/>
            <a:ext cx="6184900" cy="279180"/>
          </a:xfrm>
          <a:custGeom>
            <a:avLst/>
            <a:gdLst>
              <a:gd name="T0" fmla="*/ 995400 w 21600"/>
              <a:gd name="T1" fmla="*/ 0 h 21600"/>
              <a:gd name="T2" fmla="*/ 1990800 w 21600"/>
              <a:gd name="T3" fmla="*/ 229500 h 21600"/>
              <a:gd name="T4" fmla="*/ 995400 w 21600"/>
              <a:gd name="T5" fmla="*/ 458999 h 21600"/>
              <a:gd name="T6" fmla="*/ 0 w 21600"/>
              <a:gd name="T7" fmla="*/ 22950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0013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4813" algn="l"/>
                <a:tab pos="5943600" algn="l"/>
                <a:tab pos="6399213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1200" b="1" dirty="0">
                <a:solidFill>
                  <a:srgbClr val="E1621B"/>
                </a:solidFill>
              </a:rPr>
              <a:t>Réunion d'information </a:t>
            </a:r>
            <a:r>
              <a:rPr lang="fr-FR" sz="1200" b="1" dirty="0" smtClean="0">
                <a:solidFill>
                  <a:srgbClr val="E1621B"/>
                </a:solidFill>
              </a:rPr>
              <a:t>Service social AGBTP / </a:t>
            </a:r>
            <a:r>
              <a:rPr lang="fr-FR" sz="1200" dirty="0" smtClean="0">
                <a:solidFill>
                  <a:srgbClr val="E1621B"/>
                </a:solidFill>
              </a:rPr>
              <a:t>2022</a:t>
            </a:r>
            <a:r>
              <a:rPr lang="fr-FR" sz="1200" b="1" dirty="0" smtClean="0">
                <a:solidFill>
                  <a:srgbClr val="E1621B"/>
                </a:solidFill>
              </a:rPr>
              <a:t> 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36043" y="1841857"/>
            <a:ext cx="5016500" cy="1308100"/>
          </a:xfrm>
          <a:prstGeom prst="wedgeRectCallout">
            <a:avLst>
              <a:gd name="adj1" fmla="val -29758"/>
              <a:gd name="adj2" fmla="val 49811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dirty="0" smtClean="0"/>
              <a:t>UN SERVICE SOCIAL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828800" y="3787556"/>
            <a:ext cx="5944732" cy="1716763"/>
          </a:xfrm>
          <a:prstGeom prst="wedgeRectCallout">
            <a:avLst>
              <a:gd name="adj1" fmla="val 30067"/>
              <a:gd name="adj2" fmla="val 5027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dirty="0" smtClean="0"/>
              <a:t>Pour un accompagnement sur mesure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777275" y="1833503"/>
            <a:ext cx="6942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Conséquences importantes dans la vie d’un salarié </a:t>
            </a:r>
          </a:p>
          <a:p>
            <a:endParaRPr lang="fr-FR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384232" y="3310831"/>
            <a:ext cx="659680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7913">
              <a:buBlip>
                <a:blip r:embed="rId10"/>
              </a:buBlip>
            </a:pPr>
            <a:r>
              <a:rPr lang="fr-FR" sz="2400" dirty="0" smtClean="0">
                <a:solidFill>
                  <a:schemeClr val="tx1"/>
                </a:solidFill>
              </a:rPr>
              <a:t> Perte de leur emploi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marL="1077913">
              <a:buBlip>
                <a:blip r:embed="rId10"/>
              </a:buBlip>
            </a:pPr>
            <a:r>
              <a:rPr lang="fr-FR" sz="2400" dirty="0" smtClean="0">
                <a:solidFill>
                  <a:schemeClr val="tx1"/>
                </a:solidFill>
              </a:rPr>
              <a:t> Perte de salaire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marL="1077913">
              <a:buBlip>
                <a:blip r:embed="rId10"/>
              </a:buBlip>
            </a:pPr>
            <a:r>
              <a:rPr lang="fr-FR" sz="2400" dirty="0" smtClean="0">
                <a:solidFill>
                  <a:schemeClr val="tx1"/>
                </a:solidFill>
              </a:rPr>
              <a:t> Perte de leur stabilité professionnelle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marL="1077913" lvl="1">
              <a:buBlip>
                <a:blip r:embed="rId10"/>
              </a:buBlip>
            </a:pPr>
            <a:r>
              <a:rPr lang="fr-FR" sz="2400" dirty="0" smtClean="0">
                <a:solidFill>
                  <a:schemeClr val="tx1"/>
                </a:solidFill>
              </a:rPr>
              <a:t> Perte de leur place dans la sphère salariale, familiale.</a:t>
            </a:r>
          </a:p>
          <a:p>
            <a:pPr>
              <a:buBlip>
                <a:blip r:embed="rId10"/>
              </a:buBlip>
            </a:pPr>
            <a:endParaRPr lang="fr-FR" sz="2400" dirty="0" smtClean="0">
              <a:solidFill>
                <a:schemeClr val="tx1"/>
              </a:solidFill>
            </a:endParaRPr>
          </a:p>
          <a:p>
            <a:pPr>
              <a:buBlip>
                <a:blip r:embed="rId10"/>
              </a:buBlip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74067" y="0"/>
            <a:ext cx="7269933" cy="1672168"/>
          </a:xfrm>
          <a:prstGeom prst="wedgeRectCallout">
            <a:avLst>
              <a:gd name="adj1" fmla="val -28880"/>
              <a:gd name="adj2" fmla="val 49526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67938" name="Picture 2" descr="http://thumbs.dreamstime.com/x/cause-effect-signpost-means-consequence-action-meaning-reaction-3816127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82337" y="3780709"/>
            <a:ext cx="1475529" cy="11066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1892174" y="0"/>
            <a:ext cx="7251826" cy="1774479"/>
          </a:xfrm>
          <a:prstGeom prst="wedgeRectCallout">
            <a:avLst>
              <a:gd name="adj1" fmla="val -30460"/>
              <a:gd name="adj2" fmla="val 49532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22" name="Picture 4" descr="http://blog.valoxy.org/wp-content/uploads/2013/06/export-300x2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822" y="2869387"/>
            <a:ext cx="2876550" cy="1917700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4093988" y="3032761"/>
            <a:ext cx="4529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L’AGBTP EN CHIFFRES</a:t>
            </a:r>
          </a:p>
          <a:p>
            <a:pPr algn="ctr"/>
            <a:r>
              <a:rPr lang="fr-FR" sz="18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Réf. Année 2021</a:t>
            </a:r>
          </a:p>
          <a:p>
            <a:endParaRPr lang="fr-FR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 rot="21017434">
            <a:off x="98988" y="6907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►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DOMAINES D’INTERVENTION</a:t>
            </a:r>
            <a:endParaRPr lang="fr-FR" sz="2400" b="1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pic>
        <p:nvPicPr>
          <p:cNvPr id="11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8035">
            <a:off x="304867" y="271941"/>
            <a:ext cx="971462" cy="9062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>
            <a:lum bright="3000" contrast="-3000"/>
          </a:blip>
          <a:srcRect l="947" t="18448" r="1326" b="9288"/>
          <a:stretch>
            <a:fillRect/>
          </a:stretch>
        </p:blipFill>
        <p:spPr bwMode="auto">
          <a:xfrm>
            <a:off x="1422400" y="1579880"/>
            <a:ext cx="6629400" cy="493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 rot="21016864">
            <a:off x="4627289" y="864270"/>
            <a:ext cx="3735042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fr-FR" sz="2000" dirty="0" smtClean="0">
                <a:latin typeface="Arial Black" pitchFamily="34" charset="0"/>
              </a:rPr>
              <a:t>357 RENDEZ-VOUS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1814555" y="1249380"/>
            <a:ext cx="6916763" cy="4669743"/>
          </a:xfrm>
          <a:prstGeom prst="wedgeRectCallout">
            <a:avLst>
              <a:gd name="adj1" fmla="val -31911"/>
              <a:gd name="adj2" fmla="val 50259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6600" dirty="0" smtClean="0"/>
              <a:t>AGBTP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200" dirty="0" smtClean="0"/>
              <a:t>17 Rue de l’apprentissage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200" dirty="0" smtClean="0"/>
              <a:t>42004 SAINT ETIENNE CEDEX 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000" dirty="0" smtClean="0"/>
              <a:t>04 77 32 74 98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000" dirty="0" smtClean="0">
                <a:solidFill>
                  <a:srgbClr val="FFC000"/>
                </a:solidFill>
              </a:rPr>
              <a:t>www.agbtp.com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0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000" dirty="0" smtClean="0"/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pic>
        <p:nvPicPr>
          <p:cNvPr id="92164" name="Picture 4" descr="Résultat de recherche d'images pour &quot;bonhommes pour power point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1643171"/>
            <a:ext cx="1828800" cy="2286001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2139951" y="2193502"/>
            <a:ext cx="5067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 comité des Entreprises du BTP de la Loire de moins de 50 salariés</a:t>
            </a:r>
          </a:p>
          <a:p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Flèche vers le bas 18"/>
          <p:cNvSpPr/>
          <p:nvPr/>
        </p:nvSpPr>
        <p:spPr bwMode="auto">
          <a:xfrm rot="16200000">
            <a:off x="1575618" y="2061454"/>
            <a:ext cx="457200" cy="698500"/>
          </a:xfrm>
          <a:prstGeom prst="downArrow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lèche vers le bas 19"/>
          <p:cNvSpPr/>
          <p:nvPr/>
        </p:nvSpPr>
        <p:spPr bwMode="auto">
          <a:xfrm rot="16200000">
            <a:off x="1555751" y="3044581"/>
            <a:ext cx="457200" cy="698500"/>
          </a:xfrm>
          <a:prstGeom prst="downArrow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52650" y="2646446"/>
            <a:ext cx="500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Pour tous les salariés du Bâtiment et des Travaux publics de la Loire </a:t>
            </a:r>
          </a:p>
          <a:p>
            <a:pPr algn="ctr"/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52650" y="3888260"/>
            <a:ext cx="4876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Financée grâce :</a:t>
            </a:r>
          </a:p>
          <a:p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Blip>
                <a:blip r:embed="rId11"/>
              </a:buBlip>
            </a:pPr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aux Cotisations Patronales obligatoires</a:t>
            </a:r>
          </a:p>
          <a:p>
            <a:pPr>
              <a:buBlip>
                <a:blip r:embed="rId11"/>
              </a:buBlip>
            </a:pPr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aux  Cotisations Salariales volontaires</a:t>
            </a:r>
            <a:endParaRPr lang="fr-FR" sz="1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Flèche vers le bas 22"/>
          <p:cNvSpPr/>
          <p:nvPr/>
        </p:nvSpPr>
        <p:spPr bwMode="auto">
          <a:xfrm rot="16200000">
            <a:off x="1574800" y="4040353"/>
            <a:ext cx="457200" cy="698500"/>
          </a:xfrm>
          <a:prstGeom prst="downArrow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783533" y="-1"/>
            <a:ext cx="7360467" cy="1699074"/>
          </a:xfrm>
          <a:prstGeom prst="wedgeRectCallout">
            <a:avLst>
              <a:gd name="adj1" fmla="val -34175"/>
              <a:gd name="adj2" fmla="val 49354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000" dirty="0" smtClean="0"/>
              <a:t>RAPPEL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000" dirty="0" smtClean="0"/>
              <a:t>L’AGBTP C’EST...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Flèche vers le bas 26"/>
          <p:cNvSpPr/>
          <p:nvPr/>
        </p:nvSpPr>
        <p:spPr bwMode="auto">
          <a:xfrm rot="16200000">
            <a:off x="1554933" y="5562052"/>
            <a:ext cx="457200" cy="698500"/>
          </a:xfrm>
          <a:prstGeom prst="downArrow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232025" y="5274294"/>
            <a:ext cx="4991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fr-FR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999</a:t>
            </a:r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Entreprises</a:t>
            </a:r>
          </a:p>
          <a:p>
            <a:pPr algn="just"/>
            <a:r>
              <a:rPr lang="fr-FR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9 150 Adhérents</a:t>
            </a:r>
          </a:p>
          <a:p>
            <a:pPr algn="just"/>
            <a:endParaRPr lang="fr-FR" sz="1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fr-FR" sz="1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34247" y="1849968"/>
            <a:ext cx="5168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Corinne GUERRERO /Assistante Sociale</a:t>
            </a:r>
            <a:endParaRPr lang="fr-FR" sz="2000" i="1" dirty="0"/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90116" name="Picture 4" descr="http://media.comprendrechoisir.com/public/image/professionnel_humidite-preview-433262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3655" y="3419474"/>
            <a:ext cx="1876425" cy="2371726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>
            <a:off x="1865014" y="2313057"/>
            <a:ext cx="2789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Public</a:t>
            </a:r>
            <a:endParaRPr lang="fr-FR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4189114" y="3763916"/>
            <a:ext cx="1295400" cy="127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613400" y="3170101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Tous les salariés du BTP</a:t>
            </a:r>
          </a:p>
          <a:p>
            <a:r>
              <a:rPr lang="fr-FR" sz="1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de la Loire dont l’entreprise est adhérente à l’AGBTP</a:t>
            </a:r>
            <a:endParaRPr lang="fr-FR" sz="1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13400" y="4683489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Certaines entreprises de plus de 50 salariés du BTP de la Loire qui ont choisi d’adhérer à l’AGBTP</a:t>
            </a:r>
            <a:endParaRPr lang="fr-FR" sz="1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 bwMode="auto">
          <a:xfrm>
            <a:off x="4189114" y="5353050"/>
            <a:ext cx="1295400" cy="127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auto">
          <a:xfrm>
            <a:off x="1865015" y="0"/>
            <a:ext cx="7278986" cy="1672168"/>
          </a:xfrm>
          <a:prstGeom prst="wedgeRectCallout">
            <a:avLst>
              <a:gd name="adj1" fmla="val -33081"/>
              <a:gd name="adj2" fmla="val 50609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algn="ctr" eaLnBrk="1" hangingPunct="1"/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UN SERVICE SOCIAL SP</a:t>
            </a:r>
            <a:r>
              <a:rPr lang="fr-FR" sz="4000" dirty="0" smtClean="0">
                <a:latin typeface="Arial"/>
                <a:cs typeface="Arial"/>
              </a:rPr>
              <a:t>É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CIALIS</a:t>
            </a:r>
            <a:r>
              <a:rPr lang="fr-FR" sz="4000" dirty="0" smtClean="0">
                <a:latin typeface="Arial"/>
                <a:cs typeface="Arial"/>
              </a:rPr>
              <a:t>É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455688" y="1849968"/>
            <a:ext cx="668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Orientation</a:t>
            </a:r>
            <a:r>
              <a:rPr lang="fr-FR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 salariés </a:t>
            </a:r>
            <a:endParaRPr lang="fr-FR" sz="4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3089091" y="3472342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635329" y="3260559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Viennent d’eux mêmes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35329" y="3900024"/>
            <a:ext cx="53185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Orientés par la Médecine du Travail</a:t>
            </a:r>
          </a:p>
          <a:p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Orientés par les employeurs</a:t>
            </a:r>
          </a:p>
          <a:p>
            <a:endParaRPr lang="fr-FR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Orientés par les partenaires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833388" y="0"/>
            <a:ext cx="7310612" cy="1672168"/>
          </a:xfrm>
          <a:prstGeom prst="wedgeRectCallout">
            <a:avLst>
              <a:gd name="adj1" fmla="val -31856"/>
              <a:gd name="adj2" fmla="val 49194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53604" name="Picture 4" descr="http://www.diagonales-formations.fr/uploads/bonhommes/bilan-de-competences-a-nic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2109" y="2452333"/>
            <a:ext cx="1523519" cy="1523519"/>
          </a:xfrm>
          <a:prstGeom prst="rect">
            <a:avLst/>
          </a:prstGeom>
          <a:noFill/>
        </p:spPr>
      </p:pic>
      <p:cxnSp>
        <p:nvCxnSpPr>
          <p:cNvPr id="27" name="Connecteur droit avec flèche 26"/>
          <p:cNvCxnSpPr/>
          <p:nvPr/>
        </p:nvCxnSpPr>
        <p:spPr bwMode="auto">
          <a:xfrm>
            <a:off x="3088655" y="4085674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 bwMode="auto">
          <a:xfrm>
            <a:off x="3088655" y="4819692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 bwMode="auto">
          <a:xfrm>
            <a:off x="3088655" y="5534660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197413" y="2067547"/>
            <a:ext cx="668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Traitement </a:t>
            </a:r>
            <a:endParaRPr lang="fr-FR" sz="4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2197413" y="3905839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812107" y="3694057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Diagnostic précoce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12107" y="4696767"/>
            <a:ext cx="431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Entretiens individualisés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65014" y="0"/>
            <a:ext cx="7278986" cy="1645028"/>
          </a:xfrm>
          <a:prstGeom prst="wedgeRectCallout">
            <a:avLst>
              <a:gd name="adj1" fmla="val -31458"/>
              <a:gd name="adj2" fmla="val 4892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 bwMode="auto">
          <a:xfrm>
            <a:off x="2197413" y="4927599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5652" name="Picture 4" descr="Résultat de recherche d'images pour &quot;image traitement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8725" y="1835517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326320" y="1998455"/>
            <a:ext cx="3594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Les Outils </a:t>
            </a:r>
            <a:endParaRPr lang="fr-FR" sz="4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1659802" y="3621384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254500" y="3409602"/>
            <a:ext cx="6826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Visite de pré-reprise à la Médecine du Travail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254500" y="4190999"/>
            <a:ext cx="431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Proposition Dossier MDPH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46907" y="0"/>
            <a:ext cx="7297093" cy="1738571"/>
          </a:xfrm>
          <a:prstGeom prst="wedgeRectCallout">
            <a:avLst>
              <a:gd name="adj1" fmla="val -33339"/>
              <a:gd name="adj2" fmla="val 50911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 bwMode="auto">
          <a:xfrm>
            <a:off x="1632642" y="4402781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57700" name="Picture 4" descr="http://www.tdahestrie.org/attachments/Image/Outils3_2.png?template=generic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5759" y="1752174"/>
            <a:ext cx="2863730" cy="1473627"/>
          </a:xfrm>
          <a:prstGeom prst="rect">
            <a:avLst/>
          </a:prstGeom>
          <a:noFill/>
        </p:spPr>
      </p:pic>
      <p:cxnSp>
        <p:nvCxnSpPr>
          <p:cNvPr id="22" name="Connecteur droit avec flèche 21"/>
          <p:cNvCxnSpPr/>
          <p:nvPr/>
        </p:nvCxnSpPr>
        <p:spPr bwMode="auto">
          <a:xfrm>
            <a:off x="1622520" y="5088581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254500" y="4876799"/>
            <a:ext cx="431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Entretien Individuel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 bwMode="auto">
          <a:xfrm>
            <a:off x="1643063" y="5832385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254500" y="5620603"/>
            <a:ext cx="635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Reconversion interne ou externe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1643063" y="3597275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096393" y="3362751"/>
            <a:ext cx="6988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Aménagement ou changement de poste </a:t>
            </a:r>
          </a:p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au sein de l’entreprise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87563" y="4426376"/>
            <a:ext cx="6929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Orientation du dossier vers CAP Emploi (SAMETH)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65014" y="0"/>
            <a:ext cx="7278986" cy="1674891"/>
          </a:xfrm>
          <a:prstGeom prst="wedgeRectCallout">
            <a:avLst>
              <a:gd name="adj1" fmla="val -34333"/>
              <a:gd name="adj2" fmla="val 49676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 bwMode="auto">
          <a:xfrm>
            <a:off x="1651893" y="4647813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 bwMode="auto">
          <a:xfrm>
            <a:off x="1643063" y="5723635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087562" y="5507815"/>
            <a:ext cx="670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Collaboration avec les médecins du travail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465276" y="2029227"/>
            <a:ext cx="5526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Reconversion Interne</a:t>
            </a:r>
          </a:p>
        </p:txBody>
      </p:sp>
      <p:pic>
        <p:nvPicPr>
          <p:cNvPr id="29" name="Picture 2" descr="http://cfa-cotesdarmor.fr/wp-content/uploads/2013/12/reconversio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7425" y="1799009"/>
            <a:ext cx="1554745" cy="164543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384300" y="1878042"/>
            <a:ext cx="67301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Reconversion externe</a:t>
            </a:r>
          </a:p>
          <a:p>
            <a:endParaRPr lang="fr-FR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fr-FR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L’ACCOMPAGNEMENT SOCIAL DE L’AGBTP </a:t>
            </a:r>
            <a:endParaRPr lang="fr-FR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1579166" y="3855365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128162" y="3643582"/>
            <a:ext cx="466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Préparation de la reconversion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65014" y="0"/>
            <a:ext cx="7278986" cy="1709339"/>
          </a:xfrm>
          <a:prstGeom prst="wedgeRectCallout">
            <a:avLst>
              <a:gd name="adj1" fmla="val -30236"/>
              <a:gd name="adj2" fmla="val 5008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 bwMode="auto">
          <a:xfrm>
            <a:off x="1597273" y="5472052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59746" name="Picture 2" descr="http://cfa-cotesdarmor.fr/wp-content/uploads/2013/12/reconversio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0457" y="2004452"/>
            <a:ext cx="980598" cy="1037800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2128162" y="5237623"/>
            <a:ext cx="6867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Elaboration d’un nouveau projet professionnel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 bwMode="auto">
          <a:xfrm>
            <a:off x="1571625" y="4681872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21654" y="4442060"/>
            <a:ext cx="6765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Bilan de compétences </a:t>
            </a:r>
            <a:r>
              <a:rPr lang="fr-FR" sz="240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Handi</a:t>
            </a:r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Btp</a:t>
            </a:r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-CIBC-PSOP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E:\apprentie fem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2168"/>
            <a:ext cx="1206500" cy="804333"/>
          </a:xfrm>
          <a:prstGeom prst="rect">
            <a:avLst/>
          </a:prstGeom>
          <a:noFill/>
        </p:spPr>
      </p:pic>
      <p:pic>
        <p:nvPicPr>
          <p:cNvPr id="12290" name="Picture 2" descr="E:\250375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76501"/>
            <a:ext cx="1219200" cy="758613"/>
          </a:xfrm>
          <a:prstGeom prst="rect">
            <a:avLst/>
          </a:prstGeom>
          <a:noFill/>
        </p:spPr>
      </p:pic>
      <p:pic>
        <p:nvPicPr>
          <p:cNvPr id="12291" name="Picture 3" descr="E:\electrici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25801"/>
            <a:ext cx="1231900" cy="897973"/>
          </a:xfrm>
          <a:prstGeom prst="rect">
            <a:avLst/>
          </a:prstGeom>
          <a:noFill/>
        </p:spPr>
      </p:pic>
      <p:pic>
        <p:nvPicPr>
          <p:cNvPr id="12292" name="Picture 4" descr="E:\carreleur-femm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1219200" cy="812800"/>
          </a:xfrm>
          <a:prstGeom prst="rect">
            <a:avLst/>
          </a:prstGeom>
          <a:noFill/>
        </p:spPr>
      </p:pic>
      <p:pic>
        <p:nvPicPr>
          <p:cNvPr id="12293" name="Picture 5" descr="E:\platri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927600"/>
            <a:ext cx="1219200" cy="863600"/>
          </a:xfrm>
          <a:prstGeom prst="rect">
            <a:avLst/>
          </a:prstGeom>
          <a:noFill/>
        </p:spPr>
      </p:pic>
      <p:pic>
        <p:nvPicPr>
          <p:cNvPr id="12294" name="Picture 6" descr="E:\terrasseme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791200"/>
            <a:ext cx="1231899" cy="806633"/>
          </a:xfrm>
          <a:prstGeom prst="rect">
            <a:avLst/>
          </a:prstGeom>
          <a:noFill/>
        </p:spPr>
      </p:pic>
      <p:pic>
        <p:nvPicPr>
          <p:cNvPr id="10" name="Picture 2" descr="C:\Documents and Settings\michele\Mes documents\Mes images\LOGO AGBTP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18035">
            <a:off x="336229" y="328340"/>
            <a:ext cx="1148611" cy="1071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 bwMode="auto">
          <a:xfrm>
            <a:off x="7594600" y="6629400"/>
            <a:ext cx="1549400" cy="22860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7543800" y="6451600"/>
            <a:ext cx="1600200" cy="4064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fr-FR" dirty="0" smtClean="0"/>
          </a:p>
          <a:p>
            <a:pPr algn="l" eaLnBrk="1" hangingPunct="1"/>
            <a:endParaRPr lang="fr-FR" dirty="0" smtClean="0"/>
          </a:p>
          <a:p>
            <a:pPr algn="l" eaLnBrk="1" hangingPunct="1"/>
            <a:r>
              <a:rPr lang="fr-FR" sz="4000" b="1" dirty="0" smtClean="0">
                <a:solidFill>
                  <a:srgbClr val="FFC000"/>
                </a:solidFill>
                <a:latin typeface="+mj-lt"/>
              </a:rPr>
              <a:t>AGBTP – LOIRE</a:t>
            </a:r>
          </a:p>
        </p:txBody>
      </p:sp>
      <p:sp>
        <p:nvSpPr>
          <p:cNvPr id="90114" name="AutoShape 2" descr="Résultat de recherche d'images pour &quot;image public du bt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323218" y="1979094"/>
            <a:ext cx="7488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Reconversion externe</a:t>
            </a:r>
          </a:p>
          <a:p>
            <a:endParaRPr lang="fr-FR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fr-FR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fr-F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 de possibilité de poste au sein de l’entreprise</a:t>
            </a:r>
            <a:endParaRPr lang="fr-F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Connecteur droit avec flèche 19"/>
          <p:cNvCxnSpPr/>
          <p:nvPr/>
        </p:nvCxnSpPr>
        <p:spPr bwMode="auto">
          <a:xfrm>
            <a:off x="1571625" y="4076700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113481" y="3875006"/>
            <a:ext cx="624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Licenciement pour inaptitude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65014" y="0"/>
            <a:ext cx="7278986" cy="1672168"/>
          </a:xfrm>
          <a:prstGeom prst="wedgeRectCallout">
            <a:avLst>
              <a:gd name="adj1" fmla="val -33369"/>
              <a:gd name="adj2" fmla="val 5015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 TRAITEMENT DE L’INAPTITUDE</a:t>
            </a:r>
          </a:p>
        </p:txBody>
      </p:sp>
      <p:sp>
        <p:nvSpPr>
          <p:cNvPr id="153602" name="AutoShape 2" descr="Résultat de recherche d'images pour &quot;bonhommes pour power poi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7698" name="AutoShape 2" descr="Résultat de recherche d'images pour &quot;image outil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 bwMode="auto">
          <a:xfrm>
            <a:off x="1579166" y="5037279"/>
            <a:ext cx="444500" cy="38100"/>
          </a:xfrm>
          <a:prstGeom prst="straightConnector1">
            <a:avLst/>
          </a:prstGeom>
          <a:ln w="76200">
            <a:solidFill>
              <a:schemeClr val="tx1">
                <a:lumMod val="75000"/>
              </a:schemeClr>
            </a:solidFill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113480" y="4825497"/>
            <a:ext cx="590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Orientation Cap Emploi généraliste </a:t>
            </a:r>
            <a:endParaRPr lang="fr-FR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9746" name="Picture 2" descr="http://cfa-cotesdarmor.fr/wp-content/uploads/2013/12/reconversion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40301" y="1806371"/>
            <a:ext cx="858878" cy="9089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D0481D650474DA51E60823A23AC6E" ma:contentTypeVersion="14" ma:contentTypeDescription="Crée un document." ma:contentTypeScope="" ma:versionID="f8f3088cc151314668010bd3d1ebd191">
  <xsd:schema xmlns:xsd="http://www.w3.org/2001/XMLSchema" xmlns:xs="http://www.w3.org/2001/XMLSchema" xmlns:p="http://schemas.microsoft.com/office/2006/metadata/properties" xmlns:ns2="ca193537-8ed5-4178-8d6c-86512374db17" xmlns:ns3="ea5c7722-b148-478d-bf92-19278a1f3b75" targetNamespace="http://schemas.microsoft.com/office/2006/metadata/properties" ma:root="true" ma:fieldsID="6abd4d9da1005cd61473cbcb6cf8e608" ns2:_="" ns3:_="">
    <xsd:import namespace="ca193537-8ed5-4178-8d6c-86512374db17"/>
    <xsd:import namespace="ea5c7722-b148-478d-bf92-19278a1f3b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93537-8ed5-4178-8d6c-86512374db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2e08d889-0fa5-4272-95a6-9550313798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c7722-b148-478d-bf92-19278a1f3b7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cebe67e-e85f-4f08-8b70-95c217e28fd0}" ma:internalName="TaxCatchAll" ma:showField="CatchAllData" ma:web="ea5c7722-b148-478d-bf92-19278a1f3b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193537-8ed5-4178-8d6c-86512374db17">
      <Terms xmlns="http://schemas.microsoft.com/office/infopath/2007/PartnerControls"/>
    </lcf76f155ced4ddcb4097134ff3c332f>
    <TaxCatchAll xmlns="ea5c7722-b148-478d-bf92-19278a1f3b75" xsi:nil="true"/>
  </documentManagement>
</p:properties>
</file>

<file path=customXml/itemProps1.xml><?xml version="1.0" encoding="utf-8"?>
<ds:datastoreItem xmlns:ds="http://schemas.openxmlformats.org/officeDocument/2006/customXml" ds:itemID="{57B12B58-1224-4501-8A2C-359C70D0570A}"/>
</file>

<file path=customXml/itemProps2.xml><?xml version="1.0" encoding="utf-8"?>
<ds:datastoreItem xmlns:ds="http://schemas.openxmlformats.org/officeDocument/2006/customXml" ds:itemID="{2F2E25AB-90B2-4BAC-BA72-90C37558B629}"/>
</file>

<file path=customXml/itemProps3.xml><?xml version="1.0" encoding="utf-8"?>
<ds:datastoreItem xmlns:ds="http://schemas.openxmlformats.org/officeDocument/2006/customXml" ds:itemID="{85068194-5AEF-40CD-8CA4-D0FBFB713EEF}"/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360</Words>
  <Application>Microsoft Office PowerPoint</Application>
  <PresentationFormat>Affichage à l'écran (4:3)</PresentationFormat>
  <Paragraphs>153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Verdana</vt:lpstr>
      <vt:lpstr>Default Design</vt:lpstr>
      <vt:lpstr>AGBTP LOIRE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Corinne</cp:lastModifiedBy>
  <cp:revision>242</cp:revision>
  <dcterms:created xsi:type="dcterms:W3CDTF">2005-02-28T14:06:28Z</dcterms:created>
  <dcterms:modified xsi:type="dcterms:W3CDTF">2022-10-17T15:09:14Z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  <property fmtid="{D5CDD505-2E9C-101B-9397-08002B2CF9AE}" pid="3" name="ContentTypeId">
    <vt:lpwstr>0x010100A86D0481D650474DA51E60823A23AC6E</vt:lpwstr>
  </property>
  <property fmtid="{D5CDD505-2E9C-101B-9397-08002B2CF9AE}" pid="4" name="MediaServiceImageTags">
    <vt:lpwstr/>
  </property>
</Properties>
</file>